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74" r:id="rId3"/>
    <p:sldId id="482" r:id="rId4"/>
    <p:sldId id="483" r:id="rId5"/>
    <p:sldId id="484" r:id="rId6"/>
    <p:sldId id="485" r:id="rId7"/>
    <p:sldId id="486" r:id="rId8"/>
    <p:sldId id="421" r:id="rId9"/>
    <p:sldId id="492" r:id="rId10"/>
    <p:sldId id="493" r:id="rId11"/>
    <p:sldId id="494" r:id="rId12"/>
    <p:sldId id="495" r:id="rId13"/>
    <p:sldId id="496" r:id="rId14"/>
    <p:sldId id="497" r:id="rId15"/>
    <p:sldId id="442" r:id="rId16"/>
    <p:sldId id="498" r:id="rId17"/>
    <p:sldId id="499" r:id="rId18"/>
    <p:sldId id="500" r:id="rId19"/>
    <p:sldId id="501" r:id="rId20"/>
    <p:sldId id="502" r:id="rId21"/>
    <p:sldId id="503" r:id="rId22"/>
    <p:sldId id="504" r:id="rId23"/>
    <p:sldId id="505" r:id="rId24"/>
    <p:sldId id="506" r:id="rId25"/>
    <p:sldId id="507" r:id="rId26"/>
    <p:sldId id="508" r:id="rId27"/>
    <p:sldId id="509" r:id="rId28"/>
    <p:sldId id="510" r:id="rId29"/>
    <p:sldId id="511" r:id="rId30"/>
    <p:sldId id="512" r:id="rId31"/>
    <p:sldId id="513" r:id="rId32"/>
    <p:sldId id="514" r:id="rId33"/>
    <p:sldId id="515" r:id="rId34"/>
    <p:sldId id="516" r:id="rId35"/>
    <p:sldId id="517" r:id="rId36"/>
    <p:sldId id="518" r:id="rId37"/>
    <p:sldId id="519" r:id="rId38"/>
    <p:sldId id="520" r:id="rId39"/>
    <p:sldId id="521" r:id="rId40"/>
    <p:sldId id="522" r:id="rId41"/>
    <p:sldId id="523" r:id="rId42"/>
    <p:sldId id="524" r:id="rId43"/>
    <p:sldId id="525" r:id="rId44"/>
    <p:sldId id="526" r:id="rId45"/>
    <p:sldId id="527" r:id="rId46"/>
    <p:sldId id="528" r:id="rId47"/>
    <p:sldId id="529" r:id="rId48"/>
    <p:sldId id="530" r:id="rId49"/>
    <p:sldId id="531" r:id="rId50"/>
    <p:sldId id="532" r:id="rId51"/>
    <p:sldId id="533" r:id="rId52"/>
    <p:sldId id="534" r:id="rId53"/>
    <p:sldId id="536" r:id="rId54"/>
    <p:sldId id="535" r:id="rId55"/>
  </p:sldIdLst>
  <p:sldSz cx="12192000" cy="6858000"/>
  <p:notesSz cx="7099300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EEF"/>
    <a:srgbClr val="E2F4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9768" y="2196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06354" y="3408610"/>
            <a:ext cx="10258053" cy="833980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lnSpc>
                <a:spcPct val="85000"/>
              </a:lnSpc>
              <a:defRPr sz="5400" b="1" cap="all" baseline="0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29" y="4270393"/>
            <a:ext cx="10254877" cy="485718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4" name="Picture 342" descr="image_05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gray">
          <a:xfrm>
            <a:off x="7547983" y="1714518"/>
            <a:ext cx="1460500" cy="1460500"/>
          </a:xfrm>
          <a:prstGeom prst="rect">
            <a:avLst/>
          </a:prstGeom>
          <a:noFill/>
        </p:spPr>
      </p:pic>
      <p:pic>
        <p:nvPicPr>
          <p:cNvPr id="25" name="Picture 343" descr="image_06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10503908" y="1714518"/>
            <a:ext cx="1463675" cy="1463675"/>
          </a:xfrm>
          <a:prstGeom prst="rect">
            <a:avLst/>
          </a:prstGeom>
          <a:noFill/>
        </p:spPr>
      </p:pic>
      <p:sp>
        <p:nvSpPr>
          <p:cNvPr id="27" name="Rectangle 332"/>
          <p:cNvSpPr>
            <a:spLocks noChangeArrowheads="1"/>
          </p:cNvSpPr>
          <p:nvPr userDrawn="1"/>
        </p:nvSpPr>
        <p:spPr bwMode="gray">
          <a:xfrm>
            <a:off x="7549571" y="1711343"/>
            <a:ext cx="1460500" cy="1462087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8" name="Rectangle 333"/>
          <p:cNvSpPr>
            <a:spLocks noChangeArrowheads="1"/>
          </p:cNvSpPr>
          <p:nvPr userDrawn="1"/>
        </p:nvSpPr>
        <p:spPr bwMode="gray">
          <a:xfrm>
            <a:off x="10510258" y="1709755"/>
            <a:ext cx="1454150" cy="1470025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grpSp>
        <p:nvGrpSpPr>
          <p:cNvPr id="29" name="Group 372"/>
          <p:cNvGrpSpPr>
            <a:grpSpLocks/>
          </p:cNvGrpSpPr>
          <p:nvPr userDrawn="1"/>
        </p:nvGrpSpPr>
        <p:grpSpPr bwMode="auto">
          <a:xfrm>
            <a:off x="1709531" y="3081087"/>
            <a:ext cx="10267578" cy="195473"/>
            <a:chOff x="288" y="1248"/>
            <a:chExt cx="5229" cy="96"/>
          </a:xfrm>
        </p:grpSpPr>
        <p:grpSp>
          <p:nvGrpSpPr>
            <p:cNvPr id="30" name="Group 368"/>
            <p:cNvGrpSpPr>
              <a:grpSpLocks/>
            </p:cNvGrpSpPr>
            <p:nvPr userDrawn="1"/>
          </p:nvGrpSpPr>
          <p:grpSpPr bwMode="auto">
            <a:xfrm>
              <a:off x="288" y="1248"/>
              <a:ext cx="5229" cy="96"/>
              <a:chOff x="192" y="498"/>
              <a:chExt cx="5376" cy="78"/>
            </a:xfrm>
          </p:grpSpPr>
          <p:sp>
            <p:nvSpPr>
              <p:cNvPr id="32" name="Rectangle 369"/>
              <p:cNvSpPr>
                <a:spLocks noChangeArrowheads="1"/>
              </p:cNvSpPr>
              <p:nvPr userDrawn="1"/>
            </p:nvSpPr>
            <p:spPr bwMode="gray">
              <a:xfrm>
                <a:off x="192" y="498"/>
                <a:ext cx="1488" cy="78"/>
              </a:xfrm>
              <a:prstGeom prst="rect">
                <a:avLst/>
              </a:prstGeom>
              <a:solidFill>
                <a:schemeClr val="tx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33" name="Line 370"/>
              <p:cNvSpPr>
                <a:spLocks noChangeShapeType="1"/>
              </p:cNvSpPr>
              <p:nvPr userDrawn="1"/>
            </p:nvSpPr>
            <p:spPr bwMode="gray">
              <a:xfrm>
                <a:off x="192" y="576"/>
                <a:ext cx="5376" cy="0"/>
              </a:xfrm>
              <a:prstGeom prst="line">
                <a:avLst/>
              </a:pr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ko-KR" altLang="en-US"/>
              </a:p>
            </p:txBody>
          </p:sp>
        </p:grpSp>
        <p:pic>
          <p:nvPicPr>
            <p:cNvPr id="31" name="Picture 371" descr="Untitled-4 copy"/>
            <p:cNvPicPr>
              <a:picLocks noChangeAspect="1" noChangeArrowheads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 bwMode="gray">
            <a:xfrm>
              <a:off x="346" y="1254"/>
              <a:ext cx="71" cy="77"/>
            </a:xfrm>
            <a:prstGeom prst="rect">
              <a:avLst/>
            </a:prstGeom>
            <a:noFill/>
          </p:spPr>
        </p:pic>
      </p:grpSp>
      <p:sp>
        <p:nvSpPr>
          <p:cNvPr id="35" name="Rectangle 380"/>
          <p:cNvSpPr>
            <a:spLocks noChangeArrowheads="1"/>
          </p:cNvSpPr>
          <p:nvPr userDrawn="1"/>
        </p:nvSpPr>
        <p:spPr bwMode="gray">
          <a:xfrm>
            <a:off x="9024358" y="233380"/>
            <a:ext cx="1460500" cy="1462088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pic>
        <p:nvPicPr>
          <p:cNvPr id="22" name="_x282876000" descr="EMB00003eacae2e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1650" y="1903108"/>
            <a:ext cx="1156759" cy="1090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41368" y="1372277"/>
            <a:ext cx="2751474" cy="887926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764735" y="341852"/>
            <a:ext cx="919796" cy="13401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664" y="1801579"/>
            <a:ext cx="1191740" cy="119174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53D01CD-9594-EA65-59CB-26AD2C8F49E2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71203" y="378445"/>
            <a:ext cx="2856683" cy="96011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12E385A-B1EE-CC0E-32A2-FE9E7EB3D32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179951" y="6215860"/>
            <a:ext cx="688200" cy="23316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177" y="382437"/>
            <a:ext cx="10552694" cy="882770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487" y="1475116"/>
            <a:ext cx="11093570" cy="462088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lang="en-US" sz="6000" b="1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2688" y="1482090"/>
            <a:ext cx="10360663" cy="4613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Freeform 126"/>
          <p:cNvSpPr>
            <a:spLocks/>
          </p:cNvSpPr>
          <p:nvPr userDrawn="1"/>
        </p:nvSpPr>
        <p:spPr bwMode="gray">
          <a:xfrm>
            <a:off x="3268638" y="586740"/>
            <a:ext cx="6032500" cy="6794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800" y="0"/>
              </a:cxn>
              <a:cxn ang="0">
                <a:pos x="3456" y="428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grpSp>
        <p:nvGrpSpPr>
          <p:cNvPr id="9" name="Group 191"/>
          <p:cNvGrpSpPr>
            <a:grpSpLocks/>
          </p:cNvGrpSpPr>
          <p:nvPr userDrawn="1"/>
        </p:nvGrpSpPr>
        <p:grpSpPr bwMode="auto">
          <a:xfrm>
            <a:off x="540216" y="1043940"/>
            <a:ext cx="11423160" cy="131763"/>
            <a:chOff x="192" y="498"/>
            <a:chExt cx="5376" cy="78"/>
          </a:xfrm>
        </p:grpSpPr>
        <p:grpSp>
          <p:nvGrpSpPr>
            <p:cNvPr id="10" name="Group 192"/>
            <p:cNvGrpSpPr>
              <a:grpSpLocks/>
            </p:cNvGrpSpPr>
            <p:nvPr userDrawn="1"/>
          </p:nvGrpSpPr>
          <p:grpSpPr bwMode="auto">
            <a:xfrm>
              <a:off x="192" y="498"/>
              <a:ext cx="5376" cy="78"/>
              <a:chOff x="192" y="498"/>
              <a:chExt cx="5376" cy="78"/>
            </a:xfrm>
          </p:grpSpPr>
          <p:sp>
            <p:nvSpPr>
              <p:cNvPr id="12" name="Rectangle 193"/>
              <p:cNvSpPr>
                <a:spLocks noChangeArrowheads="1"/>
              </p:cNvSpPr>
              <p:nvPr userDrawn="1"/>
            </p:nvSpPr>
            <p:spPr bwMode="gray">
              <a:xfrm>
                <a:off x="192" y="498"/>
                <a:ext cx="1488" cy="78"/>
              </a:xfrm>
              <a:prstGeom prst="rect">
                <a:avLst/>
              </a:prstGeom>
              <a:solidFill>
                <a:schemeClr val="tx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13" name="Line 194"/>
              <p:cNvSpPr>
                <a:spLocks noChangeShapeType="1"/>
              </p:cNvSpPr>
              <p:nvPr userDrawn="1"/>
            </p:nvSpPr>
            <p:spPr bwMode="gray">
              <a:xfrm>
                <a:off x="192" y="576"/>
                <a:ext cx="5376" cy="0"/>
              </a:xfrm>
              <a:prstGeom prst="line">
                <a:avLst/>
              </a:pr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ko-KR" altLang="en-US"/>
              </a:p>
            </p:txBody>
          </p:sp>
        </p:grpSp>
        <p:pic>
          <p:nvPicPr>
            <p:cNvPr id="11" name="Picture 195" descr="Untitled-4 copy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gray">
            <a:xfrm>
              <a:off x="300" y="504"/>
              <a:ext cx="72" cy="72"/>
            </a:xfrm>
            <a:prstGeom prst="rect">
              <a:avLst/>
            </a:prstGeom>
            <a:noFill/>
          </p:spPr>
        </p:pic>
      </p:grpSp>
      <p:graphicFrame>
        <p:nvGraphicFramePr>
          <p:cNvPr id="14" name="Object 222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138799081"/>
              </p:ext>
            </p:extLst>
          </p:nvPr>
        </p:nvGraphicFramePr>
        <p:xfrm>
          <a:off x="9605938" y="701040"/>
          <a:ext cx="2362200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4" imgW="5600000" imgH="1117460" progId="">
                  <p:embed/>
                </p:oleObj>
              </mc:Choice>
              <mc:Fallback>
                <p:oleObj name="Image" r:id="rId14" imgW="5600000" imgH="1117460" progId="">
                  <p:embed/>
                  <p:pic>
                    <p:nvPicPr>
                      <p:cNvPr id="1246" name="Object 2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9605938" y="701040"/>
                        <a:ext cx="2362200" cy="46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1AE6B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DED9CC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23"/>
          <p:cNvSpPr>
            <a:spLocks noChangeArrowheads="1"/>
          </p:cNvSpPr>
          <p:nvPr userDrawn="1"/>
        </p:nvSpPr>
        <p:spPr bwMode="gray">
          <a:xfrm>
            <a:off x="11034688" y="713740"/>
            <a:ext cx="457200" cy="45085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6" name="Rectangle 224"/>
          <p:cNvSpPr>
            <a:spLocks noChangeArrowheads="1"/>
          </p:cNvSpPr>
          <p:nvPr userDrawn="1"/>
        </p:nvSpPr>
        <p:spPr bwMode="gray">
          <a:xfrm>
            <a:off x="11501413" y="243840"/>
            <a:ext cx="457200" cy="4572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8" name="Rectangle 6"/>
          <p:cNvSpPr txBox="1">
            <a:spLocks noChangeArrowheads="1"/>
          </p:cNvSpPr>
          <p:nvPr userDrawn="1"/>
        </p:nvSpPr>
        <p:spPr bwMode="gray">
          <a:xfrm>
            <a:off x="11353800" y="386692"/>
            <a:ext cx="8382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>
                <a:ea typeface="굴림" charset="-127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70DF76-FAB9-4502-B745-768B94D170BA}" type="slidenum">
              <a:rPr kumimoji="0" lang="en-US" altLang="ko-KR" sz="10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mic Sans MS" pitchFamily="66" charset="0"/>
                <a:ea typeface="굴림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1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omic Sans MS" pitchFamily="66" charset="0"/>
              <a:ea typeface="굴림" charset="-127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1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06355" y="3989380"/>
            <a:ext cx="9982438" cy="858591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latin typeface="+mj-ea"/>
              </a:rPr>
              <a:t>12</a:t>
            </a:r>
            <a:r>
              <a:rPr lang="ko-KR" altLang="en-US" dirty="0">
                <a:latin typeface="+mj-ea"/>
              </a:rPr>
              <a:t>장</a:t>
            </a:r>
            <a:r>
              <a:rPr lang="en-US" altLang="ko-KR" dirty="0">
                <a:latin typeface="+mj-ea"/>
              </a:rPr>
              <a:t>. </a:t>
            </a:r>
            <a:r>
              <a:rPr lang="ko-KR" altLang="en-US" dirty="0">
                <a:latin typeface="+mj-ea"/>
              </a:rPr>
              <a:t>프로젝트를 수행해 봅시다</a:t>
            </a:r>
            <a:r>
              <a:rPr lang="en-US" altLang="ko-KR" dirty="0">
                <a:latin typeface="+mj-ea"/>
              </a:rPr>
              <a:t>.</a:t>
            </a:r>
            <a:endParaRPr lang="ko-KR" altLang="en-US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13912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토끼와 거북이의 경주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C375430-C18D-CF0A-457D-217115F1D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721" y="2336306"/>
            <a:ext cx="8194880" cy="224890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EC19DFE-D71D-8CE4-8DA7-40AC6EDD04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" t="22342" r="32474" b="70081"/>
          <a:stretch/>
        </p:blipFill>
        <p:spPr>
          <a:xfrm>
            <a:off x="700243" y="1788304"/>
            <a:ext cx="7546290" cy="84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295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토끼와 거북이의 경주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C83EAAA-AD4A-7005-C872-454847737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965"/>
          <a:stretch/>
        </p:blipFill>
        <p:spPr>
          <a:xfrm>
            <a:off x="945827" y="1456794"/>
            <a:ext cx="10070044" cy="476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414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토끼와 거북이의 경주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F76041-98BA-247C-4704-51F8F8C254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" t="51603" r="-211" b="-3175"/>
          <a:stretch/>
        </p:blipFill>
        <p:spPr>
          <a:xfrm>
            <a:off x="1846716" y="1505438"/>
            <a:ext cx="8304817" cy="482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441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토끼와 거북이의 경주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A378858-44D4-6961-311F-08D722A11D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59" y="2400790"/>
            <a:ext cx="10000248" cy="224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200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토끼와 거북이의 경주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4CE797E-B24E-B53D-B4EE-D672AFE503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79"/>
          <a:stretch/>
        </p:blipFill>
        <p:spPr>
          <a:xfrm>
            <a:off x="1247980" y="2904067"/>
            <a:ext cx="9497025" cy="24976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F303B51-24C6-1480-59BB-D1232F5B82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" t="788" r="47616" b="75655"/>
          <a:stretch/>
        </p:blipFill>
        <p:spPr>
          <a:xfrm>
            <a:off x="1247980" y="1904999"/>
            <a:ext cx="5615913" cy="99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440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앵그리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터틀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18807" y="1420501"/>
            <a:ext cx="1029706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/>
              <a:t>앵그리</a:t>
            </a:r>
            <a:r>
              <a:rPr lang="ko-KR" altLang="en-US" sz="2000" dirty="0"/>
              <a:t> </a:t>
            </a:r>
            <a:r>
              <a:rPr lang="ko-KR" altLang="en-US" sz="2000" dirty="0" err="1"/>
              <a:t>터틀은</a:t>
            </a:r>
            <a:r>
              <a:rPr lang="ko-KR" altLang="en-US" sz="2000" dirty="0"/>
              <a:t> </a:t>
            </a:r>
            <a:r>
              <a:rPr lang="ko-KR" altLang="en-US" sz="2000" dirty="0" err="1"/>
              <a:t>앵그리</a:t>
            </a:r>
            <a:r>
              <a:rPr lang="ko-KR" altLang="en-US" sz="2000" dirty="0"/>
              <a:t> 버드를 이기기 위하여 어떻게 하면 포물선 운동을 연구하기 위해 시뮬레이션 프로그램을 작성함</a:t>
            </a:r>
            <a:endParaRPr lang="en-US" altLang="ko-KR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9B3F17-97B2-84DE-5CF1-543E15EAE2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555"/>
          <a:stretch/>
        </p:blipFill>
        <p:spPr>
          <a:xfrm>
            <a:off x="535596" y="2436164"/>
            <a:ext cx="9711011" cy="290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817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앵그리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터틀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094AE37-84BC-2F83-E4FC-68B77F90F3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" t="31948" r="-1831" b="42885"/>
          <a:stretch/>
        </p:blipFill>
        <p:spPr>
          <a:xfrm>
            <a:off x="884018" y="1564098"/>
            <a:ext cx="9711011" cy="225436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70E996D-74DF-051D-CB62-767733BCD4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" t="63423" r="-262" b="11410"/>
          <a:stretch/>
        </p:blipFill>
        <p:spPr>
          <a:xfrm>
            <a:off x="799352" y="3818467"/>
            <a:ext cx="9711011" cy="225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369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앵그리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터틀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28A6F02-95CF-3BBB-ECAF-3BC3D615E55E}"/>
              </a:ext>
            </a:extLst>
          </p:cNvPr>
          <p:cNvSpPr/>
          <p:nvPr/>
        </p:nvSpPr>
        <p:spPr>
          <a:xfrm>
            <a:off x="818610" y="2116271"/>
            <a:ext cx="85755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dirty="0">
              <a:solidFill>
                <a:srgbClr val="000000"/>
              </a:solidFill>
              <a:latin typeface="+mj-ea"/>
              <a:ea typeface="+mj-ea"/>
            </a:endParaRPr>
          </a:p>
          <a:p>
            <a:pPr algn="just"/>
            <a:r>
              <a:rPr lang="en-US" altLang="ko-KR" dirty="0">
                <a:latin typeface="+mj-ea"/>
                <a:ea typeface="+mj-ea"/>
              </a:rPr>
              <a:t>(1) </a:t>
            </a:r>
            <a:r>
              <a:rPr lang="ko-KR" altLang="en-US" dirty="0" err="1">
                <a:latin typeface="+mj-ea"/>
                <a:ea typeface="+mj-ea"/>
              </a:rPr>
              <a:t>터틀의</a:t>
            </a:r>
            <a:r>
              <a:rPr lang="ko-KR" altLang="en-US" dirty="0">
                <a:latin typeface="+mj-ea"/>
                <a:ea typeface="+mj-ea"/>
              </a:rPr>
              <a:t> 초기 속도는 사용자가 입력한 속도와 각도에 따라 설정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F13126-C3D7-DAE5-1BF8-2BB3526D5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" t="91306" r="-262" b="-16473"/>
          <a:stretch/>
        </p:blipFill>
        <p:spPr>
          <a:xfrm>
            <a:off x="604618" y="1574800"/>
            <a:ext cx="9711011" cy="225436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C0FB153-D013-C694-2B23-1DF9BE1EB4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937"/>
          <a:stretch/>
        </p:blipFill>
        <p:spPr>
          <a:xfrm>
            <a:off x="674676" y="2830243"/>
            <a:ext cx="9709730" cy="154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792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앵그리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터틀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32347" y="1348520"/>
            <a:ext cx="85755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+mj-ea"/>
                <a:ea typeface="+mj-ea"/>
              </a:rPr>
              <a:t>(2) </a:t>
            </a:r>
            <a:r>
              <a:rPr lang="ko-KR" altLang="en-US" dirty="0">
                <a:latin typeface="+mj-ea"/>
                <a:ea typeface="+mj-ea"/>
              </a:rPr>
              <a:t>포물선 운동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D4C11F-38A2-27C1-57EC-CF129C0315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" t="26080" r="-698" b="30846"/>
          <a:stretch/>
        </p:blipFill>
        <p:spPr>
          <a:xfrm>
            <a:off x="732347" y="1801165"/>
            <a:ext cx="9709730" cy="440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819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앵그리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터틀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32347" y="1348520"/>
            <a:ext cx="85755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+mj-ea"/>
                <a:ea typeface="+mj-ea"/>
              </a:rPr>
              <a:t>(3) </a:t>
            </a:r>
            <a:r>
              <a:rPr lang="ko-KR" altLang="en-US" dirty="0" err="1">
                <a:latin typeface="+mj-ea"/>
                <a:ea typeface="+mj-ea"/>
              </a:rPr>
              <a:t>터틀의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x </a:t>
            </a:r>
            <a:r>
              <a:rPr lang="ko-KR" altLang="en-US" dirty="0">
                <a:latin typeface="+mj-ea"/>
                <a:ea typeface="+mj-ea"/>
              </a:rPr>
              <a:t>방향 속도는 변하지 않는 것으로 가정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32346" y="3619307"/>
            <a:ext cx="85755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+mj-ea"/>
                <a:ea typeface="+mj-ea"/>
              </a:rPr>
              <a:t>(3) </a:t>
            </a:r>
            <a:r>
              <a:rPr lang="ko-KR" altLang="en-US" dirty="0" err="1">
                <a:latin typeface="+mj-ea"/>
                <a:ea typeface="+mj-ea"/>
              </a:rPr>
              <a:t>터틀의</a:t>
            </a:r>
            <a:r>
              <a:rPr lang="ko-KR" altLang="en-US" dirty="0">
                <a:latin typeface="+mj-ea"/>
                <a:ea typeface="+mj-ea"/>
              </a:rPr>
              <a:t> 현재위치 계산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0369E3-5720-F2F8-57C0-D5BC64FB10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" t="84811" r="1087" b="-699"/>
          <a:stretch/>
        </p:blipFill>
        <p:spPr>
          <a:xfrm>
            <a:off x="622280" y="1770743"/>
            <a:ext cx="9595777" cy="16247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6EE73D3-8453-BB7A-C3B4-1361050DB3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39" y="3988639"/>
            <a:ext cx="10010276" cy="152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90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차례</a:t>
            </a:r>
          </a:p>
        </p:txBody>
      </p:sp>
      <p:sp>
        <p:nvSpPr>
          <p:cNvPr id="11" name="텍스트 개체 틀 21"/>
          <p:cNvSpPr txBox="1">
            <a:spLocks/>
          </p:cNvSpPr>
          <p:nvPr/>
        </p:nvSpPr>
        <p:spPr>
          <a:xfrm>
            <a:off x="469900" y="1225409"/>
            <a:ext cx="8205788" cy="477837"/>
          </a:xfrm>
          <a:prstGeom prst="rect">
            <a:avLst/>
          </a:prstGeom>
        </p:spPr>
        <p:txBody>
          <a:bodyPr lIns="0" rIns="0"/>
          <a:lstStyle/>
          <a:p>
            <a:pPr marL="361950" indent="-361950" fontAlgn="auto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SzPct val="70000"/>
              <a:defRPr/>
            </a:pPr>
            <a:r>
              <a:rPr kumimoji="0" lang="ko-KR" altLang="en-US" sz="2800" b="1" spc="-200" dirty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</a:rPr>
              <a:t>▶ 학습내용</a:t>
            </a:r>
            <a:endParaRPr kumimoji="0" lang="en-US" altLang="ko-KR" sz="2800" b="1" spc="-200" dirty="0">
              <a:solidFill>
                <a:srgbClr val="0070C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4837" y="1854679"/>
            <a:ext cx="96100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01. </a:t>
            </a:r>
            <a:r>
              <a:rPr lang="ko-KR" altLang="en-US" dirty="0" err="1">
                <a:latin typeface="+mj-ea"/>
                <a:ea typeface="+mj-ea"/>
              </a:rPr>
              <a:t>이차함수의</a:t>
            </a:r>
            <a:r>
              <a:rPr lang="ko-KR" altLang="en-US" dirty="0">
                <a:latin typeface="+mj-ea"/>
                <a:ea typeface="+mj-ea"/>
              </a:rPr>
              <a:t> 그래프를 작성하는 프로그램을 작성합니다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02. </a:t>
            </a:r>
            <a:r>
              <a:rPr lang="ko-KR" altLang="en-US" dirty="0">
                <a:latin typeface="+mj-ea"/>
                <a:ea typeface="+mj-ea"/>
              </a:rPr>
              <a:t>통계에서 사용하는 대푯값을 구하는 프로그램을 작성합니다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03. </a:t>
            </a:r>
            <a:r>
              <a:rPr lang="ko-KR" altLang="en-US" dirty="0">
                <a:latin typeface="+mj-ea"/>
                <a:ea typeface="+mj-ea"/>
              </a:rPr>
              <a:t>토끼와 거북이가 경주하는 게임을 작성합니다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04. </a:t>
            </a:r>
            <a:r>
              <a:rPr lang="ko-KR" altLang="en-US" dirty="0" err="1">
                <a:latin typeface="+mj-ea"/>
                <a:ea typeface="+mj-ea"/>
              </a:rPr>
              <a:t>앵그리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ko-KR" altLang="en-US" dirty="0" err="1">
                <a:latin typeface="+mj-ea"/>
                <a:ea typeface="+mj-ea"/>
              </a:rPr>
              <a:t>터틀</a:t>
            </a:r>
            <a:r>
              <a:rPr lang="ko-KR" altLang="en-US" dirty="0">
                <a:latin typeface="+mj-ea"/>
                <a:ea typeface="+mj-ea"/>
              </a:rPr>
              <a:t> 게임을 작성합니다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05. </a:t>
            </a:r>
            <a:r>
              <a:rPr lang="ko-KR" altLang="en-US" dirty="0" err="1">
                <a:latin typeface="+mj-ea"/>
                <a:ea typeface="+mj-ea"/>
              </a:rPr>
              <a:t>터틀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ko-KR" altLang="en-US" dirty="0" err="1">
                <a:latin typeface="+mj-ea"/>
                <a:ea typeface="+mj-ea"/>
              </a:rPr>
              <a:t>아스테로이드</a:t>
            </a:r>
            <a:r>
              <a:rPr lang="ko-KR" altLang="en-US" dirty="0">
                <a:latin typeface="+mj-ea"/>
                <a:ea typeface="+mj-ea"/>
              </a:rPr>
              <a:t> 게임을 작성합니다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06. </a:t>
            </a:r>
            <a:r>
              <a:rPr lang="ko-KR" altLang="en-US" dirty="0" err="1">
                <a:latin typeface="+mj-ea"/>
                <a:ea typeface="+mj-ea"/>
              </a:rPr>
              <a:t>틱택토</a:t>
            </a:r>
            <a:r>
              <a:rPr lang="ko-KR" altLang="en-US" dirty="0">
                <a:latin typeface="+mj-ea"/>
                <a:ea typeface="+mj-ea"/>
              </a:rPr>
              <a:t> 게임을 작성합니다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07. </a:t>
            </a:r>
            <a:r>
              <a:rPr lang="ko-KR" altLang="en-US" dirty="0">
                <a:latin typeface="+mj-ea"/>
                <a:ea typeface="+mj-ea"/>
              </a:rPr>
              <a:t>우리나라 인구 분석을 하는 프로그램을 작성합니다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</a:rPr>
              <a:t>08. 42</a:t>
            </a:r>
            <a:r>
              <a:rPr lang="ko-KR" altLang="en-US" dirty="0">
                <a:latin typeface="+mj-ea"/>
              </a:rPr>
              <a:t>개 국가 통화의 실시간 환전 계산 프로그램을 작성합니다</a:t>
            </a:r>
            <a:r>
              <a:rPr lang="en-US" altLang="ko-KR" dirty="0">
                <a:latin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</a:rPr>
              <a:t>09. </a:t>
            </a:r>
            <a:r>
              <a:rPr lang="ko-KR" altLang="en-US" dirty="0">
                <a:latin typeface="+mj-ea"/>
              </a:rPr>
              <a:t>사진에서 얼굴을 인식하여 모자이크 처리를 하는 프로그램을 작성합니다</a:t>
            </a:r>
            <a:r>
              <a:rPr lang="en-US" altLang="ko-KR" dirty="0">
                <a:latin typeface="+mj-ea"/>
              </a:rPr>
              <a:t>.</a:t>
            </a:r>
            <a:endParaRPr lang="ko-KR" altLang="en-US" dirty="0">
              <a:latin typeface="+mj-ea"/>
            </a:endParaRPr>
          </a:p>
          <a:p>
            <a:pPr>
              <a:lnSpc>
                <a:spcPct val="150000"/>
              </a:lnSpc>
            </a:pP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22458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터틀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아스테로이드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32347" y="1348520"/>
            <a:ext cx="85755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우주선을 충돌시켜서 소행성을 파괴하는 </a:t>
            </a:r>
            <a:r>
              <a:rPr lang="ko-KR" altLang="en-US" dirty="0" err="1">
                <a:latin typeface="+mj-ea"/>
                <a:ea typeface="+mj-ea"/>
              </a:rPr>
              <a:t>아스테로이드</a:t>
            </a:r>
            <a:r>
              <a:rPr lang="ko-KR" altLang="en-US" dirty="0">
                <a:latin typeface="+mj-ea"/>
                <a:ea typeface="+mj-ea"/>
              </a:rPr>
              <a:t> 게임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D8FCEE-BF6C-10FA-17F8-792987A005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085"/>
          <a:stretch/>
        </p:blipFill>
        <p:spPr>
          <a:xfrm>
            <a:off x="1539259" y="1717852"/>
            <a:ext cx="9058803" cy="479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9485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터틀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아스테로이드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9E331B-BEE5-87C5-CB17-2A31085BE8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" t="50397" r="-1122" b="-1312"/>
          <a:stretch/>
        </p:blipFill>
        <p:spPr>
          <a:xfrm>
            <a:off x="1771488" y="1427565"/>
            <a:ext cx="9058803" cy="479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819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터틀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아스테로이드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D332BA8-DB72-E183-81E9-172D7D6619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223"/>
          <a:stretch/>
        </p:blipFill>
        <p:spPr>
          <a:xfrm>
            <a:off x="1077060" y="1395563"/>
            <a:ext cx="10018532" cy="85657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9F84649-45FC-E81A-44A4-60844DDDB0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" t="23001" r="-2282" b="-4"/>
          <a:stretch/>
        </p:blipFill>
        <p:spPr>
          <a:xfrm>
            <a:off x="1373393" y="2252133"/>
            <a:ext cx="6382074" cy="429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886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터틀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아스테로이드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101FDC-5B0E-0633-E888-83962989F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643" y="1479970"/>
            <a:ext cx="8223844" cy="452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2592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06.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틱택토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78454" y="1265207"/>
            <a:ext cx="105040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ko-KR" altLang="en-US" sz="2000" dirty="0" err="1">
                <a:solidFill>
                  <a:srgbClr val="211D1E"/>
                </a:solidFill>
                <a:latin typeface="+mj-ea"/>
                <a:ea typeface="+mj-ea"/>
              </a:rPr>
              <a:t>틱택토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(tic-tac-toe) </a:t>
            </a:r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게임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:</a:t>
            </a:r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 두 명이 번갈아 가며 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O</a:t>
            </a:r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와 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X</a:t>
            </a:r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를 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3×3</a:t>
            </a:r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판에 써서 같은 글자를 가로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, </a:t>
            </a:r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세로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, </a:t>
            </a:r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혹은 </a:t>
            </a:r>
            <a:r>
              <a:rPr lang="ko-KR" altLang="en-US" sz="2000" dirty="0" err="1">
                <a:solidFill>
                  <a:srgbClr val="211D1E"/>
                </a:solidFill>
                <a:latin typeface="+mj-ea"/>
                <a:ea typeface="+mj-ea"/>
              </a:rPr>
              <a:t>대각선상에</a:t>
            </a:r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 놓이도록 하는 놀이 </a:t>
            </a:r>
            <a:endParaRPr lang="ko-KR" altLang="en-US" sz="2000" dirty="0"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B8193EE-56FD-0BFA-377C-73C0193A45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15"/>
          <a:stretch/>
        </p:blipFill>
        <p:spPr>
          <a:xfrm>
            <a:off x="1125041" y="2214190"/>
            <a:ext cx="9890830" cy="332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811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06.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틱택토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E834766-EB85-49D6-3A1E-29C056F775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4" t="31620" r="684" b="15502"/>
          <a:stretch/>
        </p:blipFill>
        <p:spPr>
          <a:xfrm>
            <a:off x="1924778" y="1392207"/>
            <a:ext cx="8540532" cy="478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352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06.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틱택토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1F1EF7E-710E-97F3-DD45-3123375B4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4" t="84002" r="684" b="1300"/>
          <a:stretch/>
        </p:blipFill>
        <p:spPr>
          <a:xfrm>
            <a:off x="754272" y="1480520"/>
            <a:ext cx="8546482" cy="133065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B6C4B2D-2C42-1F84-8114-5D632DAC53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459566" y="2785530"/>
            <a:ext cx="9229672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3572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06.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틱택토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173F9A-DDFF-8235-0F48-4BB785603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512" y="1464733"/>
            <a:ext cx="9245713" cy="473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06.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틱택토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09A4FD-AFAB-289E-C68E-4E44C802B9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657"/>
          <a:stretch/>
        </p:blipFill>
        <p:spPr>
          <a:xfrm>
            <a:off x="1776638" y="1713647"/>
            <a:ext cx="8594265" cy="376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82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06.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틱택토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43E2F70-FD9D-7061-2EF5-882AF056AD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" t="50954" r="-1281" b="-1297"/>
          <a:stretch/>
        </p:blipFill>
        <p:spPr>
          <a:xfrm>
            <a:off x="1827438" y="1959180"/>
            <a:ext cx="8594265" cy="376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07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이차함수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그래프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ED96205-47CD-2D43-09B7-0F2F395025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056"/>
          <a:stretch/>
        </p:blipFill>
        <p:spPr>
          <a:xfrm>
            <a:off x="1729396" y="1755980"/>
            <a:ext cx="8563700" cy="406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061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06.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틱택토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A56E8C-CA7B-FE95-284B-40D21A9454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" t="-973" r="-1206" b="34531"/>
          <a:stretch/>
        </p:blipFill>
        <p:spPr>
          <a:xfrm>
            <a:off x="1712462" y="1409141"/>
            <a:ext cx="8643579" cy="444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789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06.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틱택토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8B784F-1877-B1E9-6B90-38E2F83BC9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" t="66082" r="-1420" b="-32524"/>
          <a:stretch/>
        </p:blipFill>
        <p:spPr>
          <a:xfrm>
            <a:off x="1602397" y="2044142"/>
            <a:ext cx="9005396" cy="463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4822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07.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우리나라 인구 분석 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373978" y="4713641"/>
            <a:ext cx="8131834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3200" dirty="0">
              <a:solidFill>
                <a:srgbClr val="000000"/>
              </a:solidFill>
              <a:latin typeface="+mj-ea"/>
              <a:ea typeface="+mj-ea"/>
            </a:endParaRPr>
          </a:p>
          <a:p>
            <a:pPr algn="just"/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우리나라에서 여성 평균 연령이 가장 높은 지역은 어디일까요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? </a:t>
            </a:r>
            <a:endParaRPr lang="ko-KR" altLang="en-US" sz="2000" dirty="0"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71DBD6-9AB8-EA08-750C-99ED293036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66"/>
          <a:stretch/>
        </p:blipFill>
        <p:spPr>
          <a:xfrm>
            <a:off x="594862" y="1810844"/>
            <a:ext cx="10099229" cy="347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164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07.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우리나라 인구 분석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FE0089C-0889-E455-F5B6-B299E876A2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" t="43301" r="-245" b="48160"/>
          <a:stretch/>
        </p:blipFill>
        <p:spPr>
          <a:xfrm>
            <a:off x="1133234" y="1265207"/>
            <a:ext cx="9929205" cy="8815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51800D2-FE68-A2CC-C3D6-ED48DEF476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" t="60935" r="677" b="-627"/>
          <a:stretch/>
        </p:blipFill>
        <p:spPr>
          <a:xfrm>
            <a:off x="1179801" y="2146764"/>
            <a:ext cx="9158000" cy="381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025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07.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우리나라 인구 분석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DCC43FD-277B-0A85-5686-08AFAF3C3D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589"/>
          <a:stretch/>
        </p:blipFill>
        <p:spPr>
          <a:xfrm>
            <a:off x="1857242" y="1332309"/>
            <a:ext cx="8016146" cy="469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5567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07.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우리나라 인구 분석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CB8FECE-9E65-BF58-AA72-CDB30E8F0A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" t="55247" r="-951" b="-10658"/>
          <a:stretch/>
        </p:blipFill>
        <p:spPr>
          <a:xfrm>
            <a:off x="1933442" y="1738709"/>
            <a:ext cx="8016146" cy="469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0997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07.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우리나라 인구 분석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A078A6-17E2-0E3C-668D-E206E57A26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1" b="33011"/>
          <a:stretch/>
        </p:blipFill>
        <p:spPr>
          <a:xfrm>
            <a:off x="3037495" y="1938867"/>
            <a:ext cx="7970121" cy="40386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CFF1C65-AF8E-CDF1-344C-F62CB2722C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" t="-27" r="72111" b="90993"/>
          <a:stretch/>
        </p:blipFill>
        <p:spPr>
          <a:xfrm>
            <a:off x="824781" y="1724802"/>
            <a:ext cx="2638483" cy="101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5645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07.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우리나라 인구 분석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2909B4-7144-AD96-274B-F030255F86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" t="66583" r="3942" b="2363"/>
          <a:stretch/>
        </p:blipFill>
        <p:spPr>
          <a:xfrm>
            <a:off x="963162" y="1828799"/>
            <a:ext cx="10204847" cy="354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5018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07.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우리나라 인구 분석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41ED4A-DEAB-76F1-53B6-D528FE6E4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62"/>
          <a:stretch/>
        </p:blipFill>
        <p:spPr>
          <a:xfrm>
            <a:off x="2097525" y="1624919"/>
            <a:ext cx="7586280" cy="430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6422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07.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우리나라 인구 분석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B8C56D-14DA-8D7A-6F4F-6BFF613994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" t="83495" r="1535" b="-2484"/>
          <a:stretch/>
        </p:blipFill>
        <p:spPr>
          <a:xfrm>
            <a:off x="1360924" y="1785785"/>
            <a:ext cx="9729207" cy="130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1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이차함수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그래프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AD47BB-4322-9784-F8AA-1849CDE9E0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5" t="52302" r="395" b="-6246"/>
          <a:stretch/>
        </p:blipFill>
        <p:spPr>
          <a:xfrm>
            <a:off x="681822" y="1968137"/>
            <a:ext cx="10828356" cy="513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4254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08. 42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개국 통화 실시간 환전 계산기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97" y="1265207"/>
            <a:ext cx="10848975" cy="340042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857432" y="4964570"/>
            <a:ext cx="105123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매번 바뀌는 환율을 거의 실시간으로 그 </a:t>
            </a:r>
            <a:r>
              <a:rPr lang="ko-KR" altLang="en-US" sz="2000" dirty="0" err="1">
                <a:solidFill>
                  <a:srgbClr val="211D1E"/>
                </a:solidFill>
                <a:latin typeface="+mj-ea"/>
                <a:ea typeface="+mj-ea"/>
              </a:rPr>
              <a:t>정보를가져와</a:t>
            </a:r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 환전 계산을 해주는 프로그램을 작성해 보겠습니다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.</a:t>
            </a:r>
            <a:endParaRPr lang="ko-KR" altLang="en-US" sz="2000" dirty="0">
              <a:solidFill>
                <a:srgbClr val="211D1E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290720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08. 42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개국 통화 실시간 환전 계산기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209" y="1620715"/>
            <a:ext cx="103441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883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08. 42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개국 통화 실시간 환전 계산기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50" y="1330569"/>
            <a:ext cx="10848975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9208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08. 42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개국 통화 실시간 환전 계산기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31" y="1265207"/>
            <a:ext cx="10658475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174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08. 42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개국 통화 실시간 환전 계산기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374" y="1407502"/>
            <a:ext cx="10629900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857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08. 42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개국 통화 실시간 환전 계산기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72" y="1408235"/>
            <a:ext cx="7362825" cy="11049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124" y="2579077"/>
            <a:ext cx="94488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976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08. 42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개국 통화 실시간 환전 계산기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73" y="1265207"/>
            <a:ext cx="8494835" cy="529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7606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09.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사람 얼굴 자동 모자이크 처리 프로그램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990" y="1380393"/>
            <a:ext cx="5182150" cy="373636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06669" y="5448147"/>
            <a:ext cx="106805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211D1E"/>
                </a:solidFill>
                <a:latin typeface="+mj-ea"/>
                <a:ea typeface="+mj-ea"/>
              </a:rPr>
              <a:t>단체 사진에서 얼굴을 자동으로 인식하여 모자이크 처리하는 프로그램을 작성해 보겠습니다</a:t>
            </a:r>
            <a:r>
              <a:rPr lang="en-US" altLang="ko-KR" sz="2000" dirty="0">
                <a:solidFill>
                  <a:srgbClr val="211D1E"/>
                </a:solidFill>
                <a:latin typeface="+mj-ea"/>
                <a:ea typeface="+mj-ea"/>
              </a:rPr>
              <a:t>.</a:t>
            </a:r>
            <a:endParaRPr lang="ko-KR" altLang="en-US" sz="2000" dirty="0">
              <a:solidFill>
                <a:srgbClr val="211D1E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947580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09.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사람 얼굴 자동 모자이크 처리 프로그램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1374164"/>
            <a:ext cx="10517836" cy="207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712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09.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사람 얼굴 자동 모자이크 처리 프로그램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111" y="1404204"/>
            <a:ext cx="9054611" cy="50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78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대푯값을 구해봅시다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2B4626-C825-1E83-4C62-041DC4F6B5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754"/>
          <a:stretch/>
        </p:blipFill>
        <p:spPr>
          <a:xfrm>
            <a:off x="1255600" y="1996775"/>
            <a:ext cx="9788062" cy="308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238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09.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사람 얼굴 자동 모자이크 처리 프로그램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33" y="1425819"/>
            <a:ext cx="6457950" cy="8763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52" y="2302119"/>
            <a:ext cx="8467725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9553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09.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사람 얼굴 자동 모자이크 처리 프로그램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87" y="1265207"/>
            <a:ext cx="10167187" cy="22517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879" y="3516923"/>
            <a:ext cx="9581347" cy="233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1528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09.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사람 얼굴 자동 모자이크 처리 프로그램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96" y="1191062"/>
            <a:ext cx="6817336" cy="535920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2930" y="1379507"/>
            <a:ext cx="4243755" cy="313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831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09.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사람 얼굴 자동 모자이크 처리 프로그램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10" y="1179205"/>
            <a:ext cx="9248775" cy="93345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99" y="2147977"/>
            <a:ext cx="8929086" cy="442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59185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09.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사람 얼굴 자동 모자이크 처리 프로그램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707" y="1265207"/>
            <a:ext cx="8122994" cy="522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38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대푯값을 구해봅시다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9C0FB96-C26C-13D5-96C7-AF968D9158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2" t="83717" r="23300" b="1660"/>
          <a:stretch/>
        </p:blipFill>
        <p:spPr>
          <a:xfrm>
            <a:off x="967734" y="1336375"/>
            <a:ext cx="7388867" cy="83109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9FC77F-CF2F-FA8C-2B01-39AB3378B2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716"/>
          <a:stretch/>
        </p:blipFill>
        <p:spPr>
          <a:xfrm>
            <a:off x="687774" y="1845733"/>
            <a:ext cx="9455293" cy="445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17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대푯값을 구해봅시다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CFEC5E8-B71B-9975-EAB5-9ABBFE745E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" t="51984" r="-1343" b="1370"/>
          <a:stretch/>
        </p:blipFill>
        <p:spPr>
          <a:xfrm>
            <a:off x="1798361" y="1265207"/>
            <a:ext cx="8430826" cy="496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5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토끼와 거북이의 경주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F94938-43EB-E0E3-2553-3815276B11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352"/>
          <a:stretch/>
        </p:blipFill>
        <p:spPr>
          <a:xfrm>
            <a:off x="463177" y="2294123"/>
            <a:ext cx="11338374" cy="253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25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토끼와 거북이의 경주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392B2DB-7C1F-7684-F380-2C8C75857F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" t="22342" r="32474" b="70081"/>
          <a:stretch/>
        </p:blipFill>
        <p:spPr>
          <a:xfrm>
            <a:off x="700243" y="1405124"/>
            <a:ext cx="7546290" cy="8470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F0F18A5-4C0C-6979-ACF0-0BF111F4AA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40519" r="1335" b="821"/>
          <a:stretch/>
        </p:blipFill>
        <p:spPr>
          <a:xfrm>
            <a:off x="1868643" y="2160365"/>
            <a:ext cx="7106024" cy="424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667493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TM03457444[[fn=기본]]</Template>
  <TotalTime>17241</TotalTime>
  <Words>496</Words>
  <Application>Microsoft Office PowerPoint</Application>
  <PresentationFormat>와이드스크린</PresentationFormat>
  <Paragraphs>76</Paragraphs>
  <Slides>54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54</vt:i4>
      </vt:variant>
    </vt:vector>
  </HeadingPairs>
  <TitlesOfParts>
    <vt:vector size="61" baseType="lpstr">
      <vt:lpstr>HY헤드라인M</vt:lpstr>
      <vt:lpstr>맑은 고딕</vt:lpstr>
      <vt:lpstr>Arial</vt:lpstr>
      <vt:lpstr>Comic Sans MS</vt:lpstr>
      <vt:lpstr>Corbel</vt:lpstr>
      <vt:lpstr>기본</vt:lpstr>
      <vt:lpstr>Image</vt:lpstr>
      <vt:lpstr>12장. 프로젝트를 수행해 봅시다.</vt:lpstr>
      <vt:lpstr>차례</vt:lpstr>
      <vt:lpstr>01. 이차함수 그래프</vt:lpstr>
      <vt:lpstr>05. 이차함수 그래프</vt:lpstr>
      <vt:lpstr>02. 대푯값을 구해봅시다</vt:lpstr>
      <vt:lpstr>02. 대푯값을 구해봅시다</vt:lpstr>
      <vt:lpstr>02. 대푯값을 구해봅시다</vt:lpstr>
      <vt:lpstr>03. 토끼와 거북이의 경주 </vt:lpstr>
      <vt:lpstr>03. 토끼와 거북이의 경주 </vt:lpstr>
      <vt:lpstr>03. 토끼와 거북이의 경주 </vt:lpstr>
      <vt:lpstr>03. 토끼와 거북이의 경주 </vt:lpstr>
      <vt:lpstr>03. 토끼와 거북이의 경주 </vt:lpstr>
      <vt:lpstr>03. 토끼와 거북이의 경주 </vt:lpstr>
      <vt:lpstr>03. 토끼와 거북이의 경주 </vt:lpstr>
      <vt:lpstr>04. 앵그리 터틀 게임</vt:lpstr>
      <vt:lpstr>04. 앵그리 터틀 게임</vt:lpstr>
      <vt:lpstr>04. 앵그리 터틀 게임</vt:lpstr>
      <vt:lpstr>04. 앵그리 터틀 게임</vt:lpstr>
      <vt:lpstr>04. 앵그리 터틀 게임</vt:lpstr>
      <vt:lpstr>05. 터틀 아스테로이드 게임</vt:lpstr>
      <vt:lpstr>05. 터틀 아스테로이드 게임</vt:lpstr>
      <vt:lpstr>05. 터틀 아스테로이드 게임</vt:lpstr>
      <vt:lpstr>05. 터틀 아스테로이드 게임</vt:lpstr>
      <vt:lpstr>06. 틱택토 게임 </vt:lpstr>
      <vt:lpstr>06. 틱택토 게임 </vt:lpstr>
      <vt:lpstr>06. 틱택토 게임 </vt:lpstr>
      <vt:lpstr>06. 틱택토 게임 </vt:lpstr>
      <vt:lpstr>06. 틱택토 게임 </vt:lpstr>
      <vt:lpstr>06. 틱택토 게임 </vt:lpstr>
      <vt:lpstr>06. 틱택토 게임 </vt:lpstr>
      <vt:lpstr>06. 틱택토 게임 </vt:lpstr>
      <vt:lpstr>07. 우리나라 인구 분석 </vt:lpstr>
      <vt:lpstr>07. 우리나라 인구 분석 </vt:lpstr>
      <vt:lpstr>07. 우리나라 인구 분석 </vt:lpstr>
      <vt:lpstr>07. 우리나라 인구 분석 </vt:lpstr>
      <vt:lpstr>07. 우리나라 인구 분석 </vt:lpstr>
      <vt:lpstr>07. 우리나라 인구 분석 </vt:lpstr>
      <vt:lpstr>07. 우리나라 인구 분석 </vt:lpstr>
      <vt:lpstr>07. 우리나라 인구 분석 </vt:lpstr>
      <vt:lpstr>08. 42개국 통화 실시간 환전 계산기</vt:lpstr>
      <vt:lpstr>08. 42개국 통화 실시간 환전 계산기</vt:lpstr>
      <vt:lpstr>08. 42개국 통화 실시간 환전 계산기</vt:lpstr>
      <vt:lpstr>08. 42개국 통화 실시간 환전 계산기</vt:lpstr>
      <vt:lpstr>08. 42개국 통화 실시간 환전 계산기</vt:lpstr>
      <vt:lpstr>08. 42개국 통화 실시간 환전 계산기</vt:lpstr>
      <vt:lpstr>08. 42개국 통화 실시간 환전 계산기</vt:lpstr>
      <vt:lpstr>09. 사람 얼굴 자동 모자이크 처리 프로그램</vt:lpstr>
      <vt:lpstr>09. 사람 얼굴 자동 모자이크 처리 프로그램</vt:lpstr>
      <vt:lpstr>09. 사람 얼굴 자동 모자이크 처리 프로그램</vt:lpstr>
      <vt:lpstr>09. 사람 얼굴 자동 모자이크 처리 프로그램</vt:lpstr>
      <vt:lpstr>09. 사람 얼굴 자동 모자이크 처리 프로그램</vt:lpstr>
      <vt:lpstr>09. 사람 얼굴 자동 모자이크 처리 프로그램</vt:lpstr>
      <vt:lpstr>09. 사람 얼굴 자동 모자이크 처리 프로그램</vt:lpstr>
      <vt:lpstr>09. 사람 얼굴 자동 모자이크 처리 프로그램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정영민</dc:creator>
  <cp:lastModifiedBy>유 제훈</cp:lastModifiedBy>
  <cp:revision>239</cp:revision>
  <cp:lastPrinted>2020-03-19T13:53:51Z</cp:lastPrinted>
  <dcterms:created xsi:type="dcterms:W3CDTF">2020-03-10T04:09:15Z</dcterms:created>
  <dcterms:modified xsi:type="dcterms:W3CDTF">2022-12-05T04:33:45Z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F:\2020년\05 수업\03 고3 정보\2020_고3정보_01.pptx</vt:lpwstr>
  </property>
</Properties>
</file>